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89" r:id="rId4"/>
    <p:sldId id="290" r:id="rId5"/>
    <p:sldId id="280" r:id="rId6"/>
    <p:sldId id="282" r:id="rId7"/>
    <p:sldId id="260" r:id="rId8"/>
    <p:sldId id="278" r:id="rId9"/>
    <p:sldId id="281" r:id="rId10"/>
    <p:sldId id="285" r:id="rId11"/>
    <p:sldId id="288" r:id="rId12"/>
    <p:sldId id="277" r:id="rId13"/>
    <p:sldId id="274" r:id="rId14"/>
    <p:sldId id="291" r:id="rId15"/>
    <p:sldId id="258"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433" autoAdjust="0"/>
  </p:normalViewPr>
  <p:slideViewPr>
    <p:cSldViewPr snapToGrid="0" showGuides="1">
      <p:cViewPr varScale="1">
        <p:scale>
          <a:sx n="109" d="100"/>
          <a:sy n="109" d="100"/>
        </p:scale>
        <p:origin x="588" y="9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386625-0693-41C8-8F65-D60E5A8905A9}"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C12EC-4192-4952-8259-F4744E96BBE5}" type="slidenum">
              <a:rPr lang="en-US" smtClean="0"/>
              <a:t>‹#›</a:t>
            </a:fld>
            <a:endParaRPr lang="en-US"/>
          </a:p>
        </p:txBody>
      </p:sp>
    </p:spTree>
    <p:extLst>
      <p:ext uri="{BB962C8B-B14F-4D97-AF65-F5344CB8AC3E}">
        <p14:creationId xmlns:p14="http://schemas.microsoft.com/office/powerpoint/2010/main" val="56583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386625-0693-41C8-8F65-D60E5A8905A9}"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C12EC-4192-4952-8259-F4744E96BBE5}" type="slidenum">
              <a:rPr lang="en-US" smtClean="0"/>
              <a:t>‹#›</a:t>
            </a:fld>
            <a:endParaRPr lang="en-US"/>
          </a:p>
        </p:txBody>
      </p:sp>
    </p:spTree>
    <p:extLst>
      <p:ext uri="{BB962C8B-B14F-4D97-AF65-F5344CB8AC3E}">
        <p14:creationId xmlns:p14="http://schemas.microsoft.com/office/powerpoint/2010/main" val="2695047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386625-0693-41C8-8F65-D60E5A8905A9}"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C12EC-4192-4952-8259-F4744E96BBE5}" type="slidenum">
              <a:rPr lang="en-US" smtClean="0"/>
              <a:t>‹#›</a:t>
            </a:fld>
            <a:endParaRPr lang="en-US"/>
          </a:p>
        </p:txBody>
      </p:sp>
    </p:spTree>
    <p:extLst>
      <p:ext uri="{BB962C8B-B14F-4D97-AF65-F5344CB8AC3E}">
        <p14:creationId xmlns:p14="http://schemas.microsoft.com/office/powerpoint/2010/main" val="293670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386625-0693-41C8-8F65-D60E5A8905A9}"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C12EC-4192-4952-8259-F4744E96BBE5}" type="slidenum">
              <a:rPr lang="en-US" smtClean="0"/>
              <a:t>‹#›</a:t>
            </a:fld>
            <a:endParaRPr lang="en-US"/>
          </a:p>
        </p:txBody>
      </p:sp>
    </p:spTree>
    <p:extLst>
      <p:ext uri="{BB962C8B-B14F-4D97-AF65-F5344CB8AC3E}">
        <p14:creationId xmlns:p14="http://schemas.microsoft.com/office/powerpoint/2010/main" val="3919854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386625-0693-41C8-8F65-D60E5A8905A9}"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C12EC-4192-4952-8259-F4744E96BBE5}" type="slidenum">
              <a:rPr lang="en-US" smtClean="0"/>
              <a:t>‹#›</a:t>
            </a:fld>
            <a:endParaRPr lang="en-US"/>
          </a:p>
        </p:txBody>
      </p:sp>
    </p:spTree>
    <p:extLst>
      <p:ext uri="{BB962C8B-B14F-4D97-AF65-F5344CB8AC3E}">
        <p14:creationId xmlns:p14="http://schemas.microsoft.com/office/powerpoint/2010/main" val="273977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386625-0693-41C8-8F65-D60E5A8905A9}"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AC12EC-4192-4952-8259-F4744E96BBE5}" type="slidenum">
              <a:rPr lang="en-US" smtClean="0"/>
              <a:t>‹#›</a:t>
            </a:fld>
            <a:endParaRPr lang="en-US"/>
          </a:p>
        </p:txBody>
      </p:sp>
    </p:spTree>
    <p:extLst>
      <p:ext uri="{BB962C8B-B14F-4D97-AF65-F5344CB8AC3E}">
        <p14:creationId xmlns:p14="http://schemas.microsoft.com/office/powerpoint/2010/main" val="72043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386625-0693-41C8-8F65-D60E5A8905A9}" type="datetimeFigureOut">
              <a:rPr lang="en-US" smtClean="0"/>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AC12EC-4192-4952-8259-F4744E96BBE5}" type="slidenum">
              <a:rPr lang="en-US" smtClean="0"/>
              <a:t>‹#›</a:t>
            </a:fld>
            <a:endParaRPr lang="en-US"/>
          </a:p>
        </p:txBody>
      </p:sp>
    </p:spTree>
    <p:extLst>
      <p:ext uri="{BB962C8B-B14F-4D97-AF65-F5344CB8AC3E}">
        <p14:creationId xmlns:p14="http://schemas.microsoft.com/office/powerpoint/2010/main" val="157057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386625-0693-41C8-8F65-D60E5A8905A9}"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AC12EC-4192-4952-8259-F4744E96BBE5}" type="slidenum">
              <a:rPr lang="en-US" smtClean="0"/>
              <a:t>‹#›</a:t>
            </a:fld>
            <a:endParaRPr lang="en-US"/>
          </a:p>
        </p:txBody>
      </p:sp>
    </p:spTree>
    <p:extLst>
      <p:ext uri="{BB962C8B-B14F-4D97-AF65-F5344CB8AC3E}">
        <p14:creationId xmlns:p14="http://schemas.microsoft.com/office/powerpoint/2010/main" val="1093022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386625-0693-41C8-8F65-D60E5A8905A9}"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AC12EC-4192-4952-8259-F4744E96BBE5}" type="slidenum">
              <a:rPr lang="en-US" smtClean="0"/>
              <a:t>‹#›</a:t>
            </a:fld>
            <a:endParaRPr lang="en-US"/>
          </a:p>
        </p:txBody>
      </p:sp>
    </p:spTree>
    <p:extLst>
      <p:ext uri="{BB962C8B-B14F-4D97-AF65-F5344CB8AC3E}">
        <p14:creationId xmlns:p14="http://schemas.microsoft.com/office/powerpoint/2010/main" val="149891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386625-0693-41C8-8F65-D60E5A8905A9}"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AC12EC-4192-4952-8259-F4744E96BBE5}" type="slidenum">
              <a:rPr lang="en-US" smtClean="0"/>
              <a:t>‹#›</a:t>
            </a:fld>
            <a:endParaRPr lang="en-US"/>
          </a:p>
        </p:txBody>
      </p:sp>
    </p:spTree>
    <p:extLst>
      <p:ext uri="{BB962C8B-B14F-4D97-AF65-F5344CB8AC3E}">
        <p14:creationId xmlns:p14="http://schemas.microsoft.com/office/powerpoint/2010/main" val="263049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386625-0693-41C8-8F65-D60E5A8905A9}"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AC12EC-4192-4952-8259-F4744E96BBE5}" type="slidenum">
              <a:rPr lang="en-US" smtClean="0"/>
              <a:t>‹#›</a:t>
            </a:fld>
            <a:endParaRPr lang="en-US"/>
          </a:p>
        </p:txBody>
      </p:sp>
    </p:spTree>
    <p:extLst>
      <p:ext uri="{BB962C8B-B14F-4D97-AF65-F5344CB8AC3E}">
        <p14:creationId xmlns:p14="http://schemas.microsoft.com/office/powerpoint/2010/main" val="117621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86625-0693-41C8-8F65-D60E5A8905A9}" type="datetimeFigureOut">
              <a:rPr lang="en-US" smtClean="0"/>
              <a:t>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C12EC-4192-4952-8259-F4744E96BBE5}" type="slidenum">
              <a:rPr lang="en-US" smtClean="0"/>
              <a:t>‹#›</a:t>
            </a:fld>
            <a:endParaRPr lang="en-US"/>
          </a:p>
        </p:txBody>
      </p:sp>
    </p:spTree>
    <p:extLst>
      <p:ext uri="{BB962C8B-B14F-4D97-AF65-F5344CB8AC3E}">
        <p14:creationId xmlns:p14="http://schemas.microsoft.com/office/powerpoint/2010/main" val="2094922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5763"/>
            <a:ext cx="12192000" cy="1011237"/>
          </a:xfrm>
        </p:spPr>
        <p:txBody>
          <a:bodyPr/>
          <a:lstStyle/>
          <a:p>
            <a:r>
              <a:rPr lang="en-US" dirty="0" smtClean="0"/>
              <a:t>SGYO – </a:t>
            </a:r>
            <a:r>
              <a:rPr lang="en-US" dirty="0" err="1" smtClean="0"/>
              <a:t>Yount</a:t>
            </a:r>
            <a:r>
              <a:rPr lang="en-US" dirty="0" smtClean="0"/>
              <a:t> Elevator Addition</a:t>
            </a:r>
            <a:endParaRPr lang="en-US" dirty="0"/>
          </a:p>
        </p:txBody>
      </p:sp>
      <p:sp>
        <p:nvSpPr>
          <p:cNvPr id="3" name="Subtitle 2"/>
          <p:cNvSpPr>
            <a:spLocks noGrp="1"/>
          </p:cNvSpPr>
          <p:nvPr>
            <p:ph type="subTitle" idx="1"/>
          </p:nvPr>
        </p:nvSpPr>
        <p:spPr>
          <a:xfrm>
            <a:off x="0" y="1332970"/>
            <a:ext cx="12192000" cy="826029"/>
          </a:xfrm>
        </p:spPr>
        <p:txBody>
          <a:bodyPr>
            <a:normAutofit lnSpcReduction="10000"/>
          </a:bodyPr>
          <a:lstStyle/>
          <a:p>
            <a:r>
              <a:rPr lang="en-US" dirty="0" smtClean="0"/>
              <a:t>WPVAR18-0007</a:t>
            </a:r>
          </a:p>
          <a:p>
            <a:r>
              <a:rPr lang="en-US" dirty="0" smtClean="0"/>
              <a:t>December 6, 2018</a:t>
            </a:r>
            <a:endParaRPr lang="en-US" dirty="0"/>
          </a:p>
        </p:txBody>
      </p:sp>
      <p:sp>
        <p:nvSpPr>
          <p:cNvPr id="4" name="TextBox 3"/>
          <p:cNvSpPr txBox="1"/>
          <p:nvPr/>
        </p:nvSpPr>
        <p:spPr>
          <a:xfrm>
            <a:off x="618067" y="2463799"/>
            <a:ext cx="10964333" cy="2677656"/>
          </a:xfrm>
          <a:prstGeom prst="rect">
            <a:avLst/>
          </a:prstGeom>
          <a:noFill/>
        </p:spPr>
        <p:txBody>
          <a:bodyPr wrap="square" rtlCol="0">
            <a:spAutoFit/>
          </a:bodyPr>
          <a:lstStyle/>
          <a:p>
            <a:r>
              <a:rPr lang="en-US" sz="2400" u="sng" dirty="0" smtClean="0"/>
              <a:t>When we last met, you asked that we:</a:t>
            </a:r>
          </a:p>
          <a:p>
            <a:pPr marL="285750" indent="-285750">
              <a:buFont typeface="Arial" panose="020B0604020202020204" pitchFamily="34" charset="0"/>
              <a:buChar char="•"/>
            </a:pPr>
            <a:r>
              <a:rPr lang="en-US" sz="2400" dirty="0" smtClean="0"/>
              <a:t>Provide a slope analysis map</a:t>
            </a:r>
          </a:p>
          <a:p>
            <a:pPr marL="285750" indent="-285750">
              <a:buFont typeface="Arial" panose="020B0604020202020204" pitchFamily="34" charset="0"/>
              <a:buChar char="•"/>
            </a:pPr>
            <a:r>
              <a:rPr lang="en-US" sz="2400" dirty="0" smtClean="0"/>
              <a:t>Work with the US Forest Service to relieve their concerns </a:t>
            </a:r>
          </a:p>
          <a:p>
            <a:pPr marL="285750" indent="-285750">
              <a:buFont typeface="Arial" panose="020B0604020202020204" pitchFamily="34" charset="0"/>
              <a:buChar char="•"/>
            </a:pPr>
            <a:r>
              <a:rPr lang="en-US" sz="2400" dirty="0" smtClean="0"/>
              <a:t>Obtain written confirmation from TRPA that an elevator addition on the south side would exceed TRPA allowable height </a:t>
            </a:r>
          </a:p>
          <a:p>
            <a:pPr marL="285750" indent="-285750">
              <a:buFont typeface="Arial" panose="020B0604020202020204" pitchFamily="34" charset="0"/>
              <a:buChar char="•"/>
            </a:pPr>
            <a:r>
              <a:rPr lang="en-US" sz="2400" dirty="0" smtClean="0"/>
              <a:t>Investigate stair lift as an option</a:t>
            </a:r>
          </a:p>
          <a:p>
            <a:pPr marL="285750" indent="-285750">
              <a:buFont typeface="Arial" panose="020B0604020202020204" pitchFamily="34" charset="0"/>
              <a:buChar char="•"/>
            </a:pPr>
            <a:r>
              <a:rPr lang="en-US" sz="2400" dirty="0" smtClean="0"/>
              <a:t>Consider a smaller elevator</a:t>
            </a:r>
          </a:p>
        </p:txBody>
      </p:sp>
    </p:spTree>
    <p:extLst>
      <p:ext uri="{BB962C8B-B14F-4D97-AF65-F5344CB8AC3E}">
        <p14:creationId xmlns:p14="http://schemas.microsoft.com/office/powerpoint/2010/main" val="203953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8860" y="283709"/>
            <a:ext cx="3088280" cy="635303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7404" y="232011"/>
            <a:ext cx="3144672" cy="6469039"/>
          </a:xfrm>
          <a:prstGeom prst="rect">
            <a:avLst/>
          </a:prstGeom>
        </p:spPr>
      </p:pic>
      <p:sp>
        <p:nvSpPr>
          <p:cNvPr id="2" name="TextBox 1"/>
          <p:cNvSpPr txBox="1"/>
          <p:nvPr/>
        </p:nvSpPr>
        <p:spPr>
          <a:xfrm>
            <a:off x="365760" y="442762"/>
            <a:ext cx="1183337" cy="369332"/>
          </a:xfrm>
          <a:prstGeom prst="rect">
            <a:avLst/>
          </a:prstGeom>
          <a:noFill/>
        </p:spPr>
        <p:txBody>
          <a:bodyPr wrap="none" rtlCol="0">
            <a:spAutoFit/>
          </a:bodyPr>
          <a:lstStyle/>
          <a:p>
            <a:r>
              <a:rPr lang="en-US" dirty="0" smtClean="0"/>
              <a:t>North Side</a:t>
            </a:r>
            <a:endParaRPr lang="en-US" dirty="0"/>
          </a:p>
        </p:txBody>
      </p:sp>
      <p:sp>
        <p:nvSpPr>
          <p:cNvPr id="5" name="TextBox 4"/>
          <p:cNvSpPr txBox="1"/>
          <p:nvPr/>
        </p:nvSpPr>
        <p:spPr>
          <a:xfrm>
            <a:off x="5967663" y="442762"/>
            <a:ext cx="1181734" cy="369332"/>
          </a:xfrm>
          <a:prstGeom prst="rect">
            <a:avLst/>
          </a:prstGeom>
          <a:noFill/>
        </p:spPr>
        <p:txBody>
          <a:bodyPr wrap="none" rtlCol="0">
            <a:spAutoFit/>
          </a:bodyPr>
          <a:lstStyle/>
          <a:p>
            <a:r>
              <a:rPr lang="en-US" dirty="0" smtClean="0"/>
              <a:t>South Side</a:t>
            </a:r>
            <a:endParaRPr lang="en-US" dirty="0"/>
          </a:p>
        </p:txBody>
      </p:sp>
    </p:spTree>
    <p:extLst>
      <p:ext uri="{BB962C8B-B14F-4D97-AF65-F5344CB8AC3E}">
        <p14:creationId xmlns:p14="http://schemas.microsoft.com/office/powerpoint/2010/main" val="1470355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70324" y="0"/>
            <a:ext cx="5864431" cy="284688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22" y="599768"/>
            <a:ext cx="6451172" cy="4473677"/>
          </a:xfrm>
          <a:prstGeom prst="rect">
            <a:avLst/>
          </a:prstGeom>
        </p:spPr>
      </p:pic>
      <p:sp>
        <p:nvSpPr>
          <p:cNvPr id="8" name="TextBox 7"/>
          <p:cNvSpPr txBox="1"/>
          <p:nvPr/>
        </p:nvSpPr>
        <p:spPr>
          <a:xfrm>
            <a:off x="4945626" y="3562720"/>
            <a:ext cx="1514168" cy="1477328"/>
          </a:xfrm>
          <a:prstGeom prst="rect">
            <a:avLst/>
          </a:prstGeom>
          <a:noFill/>
        </p:spPr>
        <p:txBody>
          <a:bodyPr wrap="square" rtlCol="0">
            <a:spAutoFit/>
          </a:bodyPr>
          <a:lstStyle/>
          <a:p>
            <a:r>
              <a:rPr lang="en-US" dirty="0" smtClean="0"/>
              <a:t>Curved stair examples from Mobility101 website</a:t>
            </a:r>
            <a:endParaRPr lang="en-US" dirty="0"/>
          </a:p>
        </p:txBody>
      </p:sp>
      <p:sp>
        <p:nvSpPr>
          <p:cNvPr id="9" name="TextBox 8"/>
          <p:cNvSpPr txBox="1"/>
          <p:nvPr/>
        </p:nvSpPr>
        <p:spPr>
          <a:xfrm>
            <a:off x="8520587" y="2190275"/>
            <a:ext cx="1514168" cy="369332"/>
          </a:xfrm>
          <a:prstGeom prst="rect">
            <a:avLst/>
          </a:prstGeom>
          <a:noFill/>
        </p:spPr>
        <p:txBody>
          <a:bodyPr wrap="square" rtlCol="0">
            <a:spAutoFit/>
          </a:bodyPr>
          <a:lstStyle/>
          <a:p>
            <a:r>
              <a:rPr lang="en-US" dirty="0" smtClean="0"/>
              <a:t>(E) Stairs</a:t>
            </a:r>
          </a:p>
        </p:txBody>
      </p:sp>
      <p:pic>
        <p:nvPicPr>
          <p:cNvPr id="10" name="Picture 9"/>
          <p:cNvPicPr>
            <a:picLocks noChangeAspect="1"/>
          </p:cNvPicPr>
          <p:nvPr/>
        </p:nvPicPr>
        <p:blipFill>
          <a:blip r:embed="rId4"/>
          <a:stretch>
            <a:fillRect/>
          </a:stretch>
        </p:blipFill>
        <p:spPr>
          <a:xfrm>
            <a:off x="6199358" y="2932981"/>
            <a:ext cx="5624282" cy="3359663"/>
          </a:xfrm>
          <a:prstGeom prst="rect">
            <a:avLst/>
          </a:prstGeom>
        </p:spPr>
      </p:pic>
      <p:pic>
        <p:nvPicPr>
          <p:cNvPr id="11" name="Picture 10"/>
          <p:cNvPicPr>
            <a:picLocks noChangeAspect="1"/>
          </p:cNvPicPr>
          <p:nvPr/>
        </p:nvPicPr>
        <p:blipFill>
          <a:blip r:embed="rId5"/>
          <a:stretch>
            <a:fillRect/>
          </a:stretch>
        </p:blipFill>
        <p:spPr>
          <a:xfrm>
            <a:off x="212000" y="4976261"/>
            <a:ext cx="2617829" cy="1778833"/>
          </a:xfrm>
          <a:prstGeom prst="rect">
            <a:avLst/>
          </a:prstGeom>
        </p:spPr>
      </p:pic>
      <p:sp>
        <p:nvSpPr>
          <p:cNvPr id="12" name="Rectangle 11"/>
          <p:cNvSpPr/>
          <p:nvPr/>
        </p:nvSpPr>
        <p:spPr>
          <a:xfrm>
            <a:off x="6301414" y="2932981"/>
            <a:ext cx="5354780" cy="33596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V="1">
            <a:off x="5562600" y="5116285"/>
            <a:ext cx="1023257" cy="6531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844143" y="5769427"/>
            <a:ext cx="1289825" cy="523220"/>
          </a:xfrm>
          <a:prstGeom prst="rect">
            <a:avLst/>
          </a:prstGeom>
          <a:noFill/>
        </p:spPr>
        <p:txBody>
          <a:bodyPr wrap="square" rtlCol="0">
            <a:spAutoFit/>
          </a:bodyPr>
          <a:lstStyle/>
          <a:p>
            <a:r>
              <a:rPr lang="en-US" sz="1400" dirty="0" smtClean="0"/>
              <a:t>Doors @ 90° angles</a:t>
            </a:r>
            <a:endParaRPr lang="en-US" sz="1400" dirty="0"/>
          </a:p>
        </p:txBody>
      </p:sp>
      <p:cxnSp>
        <p:nvCxnSpPr>
          <p:cNvPr id="14" name="Straight Connector 13"/>
          <p:cNvCxnSpPr/>
          <p:nvPr/>
        </p:nvCxnSpPr>
        <p:spPr>
          <a:xfrm flipV="1">
            <a:off x="1362127" y="5553370"/>
            <a:ext cx="10761" cy="357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372888" y="5553370"/>
            <a:ext cx="7933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14423" y="5267938"/>
            <a:ext cx="2370491" cy="646331"/>
          </a:xfrm>
          <a:prstGeom prst="rect">
            <a:avLst/>
          </a:prstGeom>
          <a:noFill/>
        </p:spPr>
        <p:txBody>
          <a:bodyPr wrap="square" rtlCol="0">
            <a:spAutoFit/>
          </a:bodyPr>
          <a:lstStyle/>
          <a:p>
            <a:r>
              <a:rPr lang="en-US" sz="1200" dirty="0" smtClean="0"/>
              <a:t>Point at which tread is less than 6” and it can not be used per building code</a:t>
            </a:r>
            <a:endParaRPr lang="en-US" sz="1200" dirty="0"/>
          </a:p>
        </p:txBody>
      </p:sp>
    </p:spTree>
    <p:extLst>
      <p:ext uri="{BB962C8B-B14F-4D97-AF65-F5344CB8AC3E}">
        <p14:creationId xmlns:p14="http://schemas.microsoft.com/office/powerpoint/2010/main" val="4195886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942" t="4330"/>
          <a:stretch/>
        </p:blipFill>
        <p:spPr>
          <a:xfrm>
            <a:off x="4552749" y="1520792"/>
            <a:ext cx="7777200" cy="5255921"/>
          </a:xfrm>
          <a:prstGeom prst="rect">
            <a:avLst/>
          </a:prstGeom>
        </p:spPr>
      </p:pic>
      <p:pic>
        <p:nvPicPr>
          <p:cNvPr id="2" name="Picture 1"/>
          <p:cNvPicPr>
            <a:picLocks noChangeAspect="1"/>
          </p:cNvPicPr>
          <p:nvPr/>
        </p:nvPicPr>
        <p:blipFill>
          <a:blip r:embed="rId3"/>
          <a:stretch>
            <a:fillRect/>
          </a:stretch>
        </p:blipFill>
        <p:spPr>
          <a:xfrm>
            <a:off x="158391" y="192506"/>
            <a:ext cx="5559084" cy="3064470"/>
          </a:xfrm>
          <a:prstGeom prst="rect">
            <a:avLst/>
          </a:prstGeom>
        </p:spPr>
      </p:pic>
      <p:sp>
        <p:nvSpPr>
          <p:cNvPr id="4" name="TextBox 3"/>
          <p:cNvSpPr txBox="1"/>
          <p:nvPr/>
        </p:nvSpPr>
        <p:spPr>
          <a:xfrm>
            <a:off x="5454127" y="6186213"/>
            <a:ext cx="997389" cy="369332"/>
          </a:xfrm>
          <a:prstGeom prst="rect">
            <a:avLst/>
          </a:prstGeom>
          <a:noFill/>
        </p:spPr>
        <p:txBody>
          <a:bodyPr wrap="none" rtlCol="0">
            <a:spAutoFit/>
          </a:bodyPr>
          <a:lstStyle/>
          <a:p>
            <a:r>
              <a:rPr lang="en-US" dirty="0" smtClean="0"/>
              <a:t>2</a:t>
            </a:r>
            <a:r>
              <a:rPr lang="en-US" baseline="30000" dirty="0" smtClean="0"/>
              <a:t>nd</a:t>
            </a:r>
            <a:r>
              <a:rPr lang="en-US" dirty="0" smtClean="0"/>
              <a:t> Floor</a:t>
            </a:r>
            <a:endParaRPr lang="en-US" dirty="0"/>
          </a:p>
        </p:txBody>
      </p:sp>
      <p:sp>
        <p:nvSpPr>
          <p:cNvPr id="6" name="Rectangle 5"/>
          <p:cNvSpPr/>
          <p:nvPr/>
        </p:nvSpPr>
        <p:spPr>
          <a:xfrm>
            <a:off x="260543" y="192507"/>
            <a:ext cx="5456932" cy="299345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7863840" y="798897"/>
            <a:ext cx="1203158" cy="168442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066998" y="475731"/>
            <a:ext cx="2688967" cy="923330"/>
          </a:xfrm>
          <a:prstGeom prst="rect">
            <a:avLst/>
          </a:prstGeom>
          <a:noFill/>
        </p:spPr>
        <p:txBody>
          <a:bodyPr wrap="square" rtlCol="0">
            <a:spAutoFit/>
          </a:bodyPr>
          <a:lstStyle/>
          <a:p>
            <a:r>
              <a:rPr lang="en-US" dirty="0" smtClean="0"/>
              <a:t>Proposed elevator cab size 40”x54” which equates to 15SF</a:t>
            </a:r>
            <a:endParaRPr lang="en-US" dirty="0"/>
          </a:p>
        </p:txBody>
      </p:sp>
      <p:pic>
        <p:nvPicPr>
          <p:cNvPr id="10" name="Picture 9"/>
          <p:cNvPicPr>
            <a:picLocks noChangeAspect="1"/>
          </p:cNvPicPr>
          <p:nvPr/>
        </p:nvPicPr>
        <p:blipFill>
          <a:blip r:embed="rId4"/>
          <a:stretch>
            <a:fillRect/>
          </a:stretch>
        </p:blipFill>
        <p:spPr>
          <a:xfrm>
            <a:off x="357187" y="3747763"/>
            <a:ext cx="3228975" cy="3028950"/>
          </a:xfrm>
          <a:prstGeom prst="rect">
            <a:avLst/>
          </a:prstGeom>
        </p:spPr>
      </p:pic>
      <p:cxnSp>
        <p:nvCxnSpPr>
          <p:cNvPr id="12" name="Straight Arrow Connector 11"/>
          <p:cNvCxnSpPr/>
          <p:nvPr/>
        </p:nvCxnSpPr>
        <p:spPr>
          <a:xfrm flipH="1">
            <a:off x="2257425" y="4238625"/>
            <a:ext cx="1457325" cy="88582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714750" y="3521265"/>
            <a:ext cx="2143125" cy="1200329"/>
          </a:xfrm>
          <a:prstGeom prst="rect">
            <a:avLst/>
          </a:prstGeom>
          <a:noFill/>
        </p:spPr>
        <p:txBody>
          <a:bodyPr wrap="square" rtlCol="0">
            <a:spAutoFit/>
          </a:bodyPr>
          <a:lstStyle/>
          <a:p>
            <a:r>
              <a:rPr lang="en-US" dirty="0" smtClean="0"/>
              <a:t>Proposed elevator w/standard adult wheelchair footprint per ADA guidelines.</a:t>
            </a:r>
            <a:endParaRPr lang="en-US" dirty="0"/>
          </a:p>
        </p:txBody>
      </p:sp>
    </p:spTree>
    <p:extLst>
      <p:ext uri="{BB962C8B-B14F-4D97-AF65-F5344CB8AC3E}">
        <p14:creationId xmlns:p14="http://schemas.microsoft.com/office/powerpoint/2010/main" val="3542174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89" y="534931"/>
            <a:ext cx="6718772" cy="4496063"/>
          </a:xfrm>
          <a:prstGeom prst="rect">
            <a:avLst/>
          </a:prstGeom>
        </p:spPr>
      </p:pic>
      <p:sp>
        <p:nvSpPr>
          <p:cNvPr id="4" name="Rectangle 3"/>
          <p:cNvSpPr/>
          <p:nvPr/>
        </p:nvSpPr>
        <p:spPr>
          <a:xfrm>
            <a:off x="1270534" y="1734343"/>
            <a:ext cx="5284269" cy="62564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03540" y="4179158"/>
            <a:ext cx="5284269" cy="33528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6554803" y="2037539"/>
            <a:ext cx="596766" cy="962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087809" y="4358830"/>
            <a:ext cx="596766" cy="962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51569" y="1585499"/>
            <a:ext cx="4901222" cy="923330"/>
          </a:xfrm>
          <a:prstGeom prst="rect">
            <a:avLst/>
          </a:prstGeom>
          <a:noFill/>
        </p:spPr>
        <p:txBody>
          <a:bodyPr wrap="square" rtlCol="0">
            <a:spAutoFit/>
          </a:bodyPr>
          <a:lstStyle/>
          <a:p>
            <a:r>
              <a:rPr lang="en-US" dirty="0" smtClean="0">
                <a:solidFill>
                  <a:srgbClr val="00B050"/>
                </a:solidFill>
              </a:rPr>
              <a:t>The zoning min. lot width is 60’, this lot width is 48’, 12’ less than the minimum, therefore this must be exceptional!</a:t>
            </a:r>
            <a:endParaRPr lang="en-US" dirty="0">
              <a:solidFill>
                <a:srgbClr val="00B050"/>
              </a:solidFill>
            </a:endParaRPr>
          </a:p>
        </p:txBody>
      </p:sp>
      <p:sp>
        <p:nvSpPr>
          <p:cNvPr id="12" name="TextBox 11"/>
          <p:cNvSpPr txBox="1"/>
          <p:nvPr/>
        </p:nvSpPr>
        <p:spPr>
          <a:xfrm>
            <a:off x="6684575" y="3675566"/>
            <a:ext cx="5507425" cy="1477328"/>
          </a:xfrm>
          <a:prstGeom prst="rect">
            <a:avLst/>
          </a:prstGeom>
          <a:noFill/>
        </p:spPr>
        <p:txBody>
          <a:bodyPr wrap="square" rtlCol="0">
            <a:spAutoFit/>
          </a:bodyPr>
          <a:lstStyle/>
          <a:p>
            <a:r>
              <a:rPr lang="en-US" dirty="0" smtClean="0">
                <a:solidFill>
                  <a:srgbClr val="00B050"/>
                </a:solidFill>
              </a:rPr>
              <a:t>20% is considered steep, since Washoe Planning gives an automatic 15’ setback.  The average slope of the front half of this lot is in excess of 50%.  Steep slopes may be common in this area, but slopes greater than 50% are exceptional everywhere!</a:t>
            </a:r>
            <a:endParaRPr lang="en-US" dirty="0">
              <a:solidFill>
                <a:srgbClr val="00B050"/>
              </a:solidFill>
            </a:endParaRPr>
          </a:p>
        </p:txBody>
      </p:sp>
      <p:sp>
        <p:nvSpPr>
          <p:cNvPr id="6" name="TextBox 5"/>
          <p:cNvSpPr txBox="1"/>
          <p:nvPr/>
        </p:nvSpPr>
        <p:spPr>
          <a:xfrm>
            <a:off x="237067" y="182199"/>
            <a:ext cx="2987100" cy="461665"/>
          </a:xfrm>
          <a:prstGeom prst="rect">
            <a:avLst/>
          </a:prstGeom>
          <a:noFill/>
        </p:spPr>
        <p:txBody>
          <a:bodyPr wrap="none" rtlCol="0">
            <a:spAutoFit/>
          </a:bodyPr>
          <a:lstStyle/>
          <a:p>
            <a:r>
              <a:rPr lang="en-US" sz="2400" b="1" u="sng" dirty="0" smtClean="0"/>
              <a:t>Special Circumstances</a:t>
            </a:r>
            <a:endParaRPr lang="en-US" sz="2400" b="1" u="sng" dirty="0"/>
          </a:p>
        </p:txBody>
      </p:sp>
      <p:sp>
        <p:nvSpPr>
          <p:cNvPr id="7" name="TextBox 6"/>
          <p:cNvSpPr txBox="1"/>
          <p:nvPr/>
        </p:nvSpPr>
        <p:spPr>
          <a:xfrm>
            <a:off x="86288" y="5274793"/>
            <a:ext cx="12003041" cy="1754326"/>
          </a:xfrm>
          <a:prstGeom prst="rect">
            <a:avLst/>
          </a:prstGeom>
          <a:noFill/>
        </p:spPr>
        <p:txBody>
          <a:bodyPr wrap="square" rtlCol="0">
            <a:spAutoFit/>
          </a:bodyPr>
          <a:lstStyle/>
          <a:p>
            <a:pPr marL="457200" indent="-457200">
              <a:buFont typeface="Arial" panose="020B0604020202020204" pitchFamily="34" charset="0"/>
              <a:buChar char="•"/>
            </a:pPr>
            <a:r>
              <a:rPr lang="en-US" dirty="0" smtClean="0"/>
              <a:t>The exceptional steepness of the </a:t>
            </a:r>
            <a:r>
              <a:rPr lang="en-US" dirty="0"/>
              <a:t>lot </a:t>
            </a:r>
            <a:r>
              <a:rPr lang="en-US" dirty="0" smtClean="0"/>
              <a:t>is </a:t>
            </a:r>
            <a:r>
              <a:rPr lang="en-US" dirty="0"/>
              <a:t>evidenced by slope analysis </a:t>
            </a:r>
            <a:r>
              <a:rPr lang="en-US" dirty="0" smtClean="0"/>
              <a:t>map.  In addition, note </a:t>
            </a:r>
            <a:r>
              <a:rPr lang="en-US" dirty="0"/>
              <a:t>NDOT </a:t>
            </a:r>
            <a:r>
              <a:rPr lang="en-US" dirty="0" smtClean="0"/>
              <a:t>provided over </a:t>
            </a:r>
            <a:r>
              <a:rPr lang="en-US" dirty="0"/>
              <a:t>29’ into the 50’ wide right of way to accommodate the structure necessary for access on the this approximately </a:t>
            </a:r>
            <a:r>
              <a:rPr lang="en-US" dirty="0" smtClean="0"/>
              <a:t>66% </a:t>
            </a:r>
            <a:r>
              <a:rPr lang="en-US" dirty="0"/>
              <a:t>sloped area</a:t>
            </a:r>
          </a:p>
          <a:p>
            <a:pPr marL="457200" indent="-457200">
              <a:buFont typeface="Arial" panose="020B0604020202020204" pitchFamily="34" charset="0"/>
              <a:buChar char="•"/>
            </a:pPr>
            <a:r>
              <a:rPr lang="en-US" dirty="0"/>
              <a:t>The 51% slope on the property where the remainder of the house rests causes the existing home and an elevator shaft on the south side to exceed TRPA allowable height</a:t>
            </a:r>
          </a:p>
          <a:p>
            <a:pPr marL="457200" indent="-457200">
              <a:buFont typeface="Arial" panose="020B0604020202020204" pitchFamily="34" charset="0"/>
              <a:buChar char="•"/>
            </a:pPr>
            <a:r>
              <a:rPr lang="en-US" dirty="0"/>
              <a:t>The CAB </a:t>
            </a:r>
            <a:r>
              <a:rPr lang="en-US" dirty="0" smtClean="0"/>
              <a:t>considers </a:t>
            </a:r>
            <a:r>
              <a:rPr lang="en-US" dirty="0"/>
              <a:t>this a hardship property </a:t>
            </a:r>
            <a:r>
              <a:rPr lang="en-US" dirty="0" smtClean="0"/>
              <a:t>and therefore unanimously recommended this project.</a:t>
            </a:r>
            <a:endParaRPr lang="en-US" dirty="0"/>
          </a:p>
          <a:p>
            <a:endParaRPr lang="en-US" dirty="0"/>
          </a:p>
        </p:txBody>
      </p:sp>
    </p:spTree>
    <p:extLst>
      <p:ext uri="{BB962C8B-B14F-4D97-AF65-F5344CB8AC3E}">
        <p14:creationId xmlns:p14="http://schemas.microsoft.com/office/powerpoint/2010/main" val="1263914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666" y="92671"/>
            <a:ext cx="11853333" cy="1292662"/>
          </a:xfrm>
          <a:prstGeom prst="rect">
            <a:avLst/>
          </a:prstGeom>
        </p:spPr>
        <p:txBody>
          <a:bodyPr wrap="square">
            <a:spAutoFit/>
          </a:bodyPr>
          <a:lstStyle/>
          <a:p>
            <a:r>
              <a:rPr lang="en-US" sz="2400" b="1" u="sng" dirty="0"/>
              <a:t>No Special Privileges</a:t>
            </a:r>
          </a:p>
          <a:p>
            <a:pPr marL="457200" indent="-457200">
              <a:buFont typeface="Arial" panose="020B0604020202020204" pitchFamily="34" charset="0"/>
              <a:buChar char="•"/>
            </a:pPr>
            <a:r>
              <a:rPr lang="en-US" dirty="0"/>
              <a:t>There are 3’ to 1.5’ setbacks approved at 515 and 485 </a:t>
            </a:r>
            <a:r>
              <a:rPr lang="en-US" dirty="0" err="1"/>
              <a:t>Gonowabie</a:t>
            </a:r>
            <a:r>
              <a:rPr lang="en-US" dirty="0"/>
              <a:t> where elevators were added and these had deep excavations next to Forest Service property, unlike what we are proposing (see VA02-034 and VA03-012)</a:t>
            </a:r>
          </a:p>
          <a:p>
            <a:pPr marL="457200" indent="-457200">
              <a:buFont typeface="Arial" panose="020B0604020202020204" pitchFamily="34" charset="0"/>
              <a:buChar char="•"/>
            </a:pPr>
            <a:r>
              <a:rPr lang="en-US" dirty="0"/>
              <a:t>Many of the 3&amp;4 story homes in the area have </a:t>
            </a:r>
            <a:r>
              <a:rPr lang="en-US" dirty="0" smtClean="0"/>
              <a:t>elevators, parcels with known elevators are shown in the map below:</a:t>
            </a:r>
            <a:endParaRPr lang="en-US" dirty="0"/>
          </a:p>
        </p:txBody>
      </p:sp>
      <p:pic>
        <p:nvPicPr>
          <p:cNvPr id="3" name="Picture 2"/>
          <p:cNvPicPr>
            <a:picLocks noChangeAspect="1"/>
          </p:cNvPicPr>
          <p:nvPr/>
        </p:nvPicPr>
        <p:blipFill>
          <a:blip r:embed="rId2"/>
          <a:stretch>
            <a:fillRect/>
          </a:stretch>
        </p:blipFill>
        <p:spPr>
          <a:xfrm>
            <a:off x="7093060" y="1555796"/>
            <a:ext cx="4315806" cy="2857258"/>
          </a:xfrm>
          <a:prstGeom prst="rect">
            <a:avLst/>
          </a:prstGeom>
        </p:spPr>
      </p:pic>
      <p:pic>
        <p:nvPicPr>
          <p:cNvPr id="4" name="Picture 3"/>
          <p:cNvPicPr>
            <a:picLocks noChangeAspect="1"/>
          </p:cNvPicPr>
          <p:nvPr/>
        </p:nvPicPr>
        <p:blipFill>
          <a:blip r:embed="rId3"/>
          <a:stretch>
            <a:fillRect/>
          </a:stretch>
        </p:blipFill>
        <p:spPr>
          <a:xfrm>
            <a:off x="2780908" y="1628874"/>
            <a:ext cx="3979130" cy="2957266"/>
          </a:xfrm>
          <a:prstGeom prst="rect">
            <a:avLst/>
          </a:prstGeom>
        </p:spPr>
      </p:pic>
      <p:pic>
        <p:nvPicPr>
          <p:cNvPr id="5" name="Picture 4"/>
          <p:cNvPicPr>
            <a:picLocks noChangeAspect="1"/>
          </p:cNvPicPr>
          <p:nvPr/>
        </p:nvPicPr>
        <p:blipFill>
          <a:blip r:embed="rId4"/>
          <a:stretch>
            <a:fillRect/>
          </a:stretch>
        </p:blipFill>
        <p:spPr>
          <a:xfrm>
            <a:off x="348793" y="1628874"/>
            <a:ext cx="2554666" cy="1360232"/>
          </a:xfrm>
          <a:prstGeom prst="rect">
            <a:avLst/>
          </a:prstGeom>
        </p:spPr>
      </p:pic>
      <p:cxnSp>
        <p:nvCxnSpPr>
          <p:cNvPr id="7" name="Straight Connector 6"/>
          <p:cNvCxnSpPr/>
          <p:nvPr/>
        </p:nvCxnSpPr>
        <p:spPr>
          <a:xfrm>
            <a:off x="5426381" y="3502260"/>
            <a:ext cx="711951" cy="1765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51095" y="3654085"/>
            <a:ext cx="653143" cy="704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5489931" y="3173919"/>
            <a:ext cx="751996" cy="1059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677047" y="2898543"/>
            <a:ext cx="170596" cy="15534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46636" y="3530520"/>
            <a:ext cx="532518" cy="9177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346636" y="3689375"/>
            <a:ext cx="532518" cy="3883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79154" y="4547286"/>
            <a:ext cx="364230" cy="1118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929168" y="4384219"/>
            <a:ext cx="314216" cy="66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408787" y="3600522"/>
            <a:ext cx="283311" cy="1118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408786" y="3385750"/>
            <a:ext cx="211832" cy="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9726533" y="2411333"/>
            <a:ext cx="491327" cy="941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9843628" y="2125951"/>
            <a:ext cx="491327" cy="941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9801262" y="2087115"/>
            <a:ext cx="491327" cy="941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972197" y="1836167"/>
            <a:ext cx="467497" cy="440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9352301" y="1826753"/>
            <a:ext cx="491327" cy="941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9269039" y="2091822"/>
            <a:ext cx="423059" cy="1530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7506435" y="2956208"/>
            <a:ext cx="491327" cy="941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7478193" y="3230998"/>
            <a:ext cx="433662" cy="1353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794363" y="1686577"/>
            <a:ext cx="1653524" cy="2218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1490228" y="2381042"/>
            <a:ext cx="491327" cy="941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1454923" y="2424278"/>
            <a:ext cx="491327" cy="941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40444" y="2898543"/>
            <a:ext cx="1322220" cy="2476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908" y="4026868"/>
            <a:ext cx="3618061" cy="1815882"/>
          </a:xfrm>
          <a:prstGeom prst="rect">
            <a:avLst/>
          </a:prstGeom>
          <a:noFill/>
        </p:spPr>
        <p:txBody>
          <a:bodyPr wrap="square" numCol="1" rtlCol="0">
            <a:spAutoFit/>
          </a:bodyPr>
          <a:lstStyle/>
          <a:p>
            <a:pPr marL="285750" indent="-285750">
              <a:buFont typeface="Arial" panose="020B0604020202020204" pitchFamily="34" charset="0"/>
              <a:buChar char="•"/>
            </a:pPr>
            <a:r>
              <a:rPr lang="en-US" sz="1400" dirty="0" smtClean="0"/>
              <a:t>Not pictured:</a:t>
            </a:r>
          </a:p>
          <a:p>
            <a:pPr marL="742950" lvl="1" indent="-285750">
              <a:buFont typeface="Arial" panose="020B0604020202020204" pitchFamily="34" charset="0"/>
              <a:buChar char="•"/>
            </a:pPr>
            <a:r>
              <a:rPr lang="en-US" sz="1400" dirty="0" smtClean="0"/>
              <a:t>123-097-01 on Lakeview</a:t>
            </a:r>
          </a:p>
          <a:p>
            <a:pPr marL="742950" lvl="1" indent="-285750">
              <a:buFont typeface="Arial" panose="020B0604020202020204" pitchFamily="34" charset="0"/>
              <a:buChar char="•"/>
            </a:pPr>
            <a:r>
              <a:rPr lang="en-US" sz="1400" dirty="0" smtClean="0"/>
              <a:t>123-133-13 on </a:t>
            </a:r>
            <a:r>
              <a:rPr lang="en-US" sz="1400" dirty="0" err="1" smtClean="0"/>
              <a:t>Gonowabie</a:t>
            </a:r>
            <a:endParaRPr lang="en-US" sz="1400" dirty="0" smtClean="0"/>
          </a:p>
          <a:p>
            <a:pPr marL="742950" lvl="1" indent="-285750">
              <a:buFont typeface="Arial" panose="020B0604020202020204" pitchFamily="34" charset="0"/>
              <a:buChar char="•"/>
            </a:pPr>
            <a:r>
              <a:rPr lang="en-US" sz="1400" dirty="0" smtClean="0"/>
              <a:t>123-133-20 on </a:t>
            </a:r>
            <a:r>
              <a:rPr lang="en-US" sz="1400" dirty="0" err="1" smtClean="0"/>
              <a:t>Gonowabie</a:t>
            </a:r>
            <a:endParaRPr lang="en-US" sz="1400" dirty="0" smtClean="0"/>
          </a:p>
          <a:p>
            <a:pPr marL="742950" lvl="1" indent="-285750">
              <a:buFont typeface="Arial" panose="020B0604020202020204" pitchFamily="34" charset="0"/>
              <a:buChar char="•"/>
            </a:pPr>
            <a:r>
              <a:rPr lang="en-US" sz="1400" dirty="0" smtClean="0"/>
              <a:t>123-132-03 on </a:t>
            </a:r>
            <a:r>
              <a:rPr lang="en-US" sz="1400" dirty="0" err="1" smtClean="0"/>
              <a:t>Gonowabie</a:t>
            </a:r>
            <a:endParaRPr lang="en-US" sz="1400" dirty="0" smtClean="0"/>
          </a:p>
          <a:p>
            <a:pPr marL="742950" lvl="1" indent="-285750">
              <a:buFont typeface="Arial" panose="020B0604020202020204" pitchFamily="34" charset="0"/>
              <a:buChar char="•"/>
            </a:pPr>
            <a:r>
              <a:rPr lang="en-US" sz="1400" dirty="0" smtClean="0"/>
              <a:t>123-101-07 on </a:t>
            </a:r>
            <a:r>
              <a:rPr lang="en-US" sz="1400" dirty="0" err="1" smtClean="0"/>
              <a:t>Gonowabie</a:t>
            </a:r>
            <a:endParaRPr lang="en-US" sz="1400" dirty="0" smtClean="0"/>
          </a:p>
          <a:p>
            <a:pPr marL="742950" lvl="1" indent="-285750">
              <a:buFont typeface="Arial" panose="020B0604020202020204" pitchFamily="34" charset="0"/>
              <a:buChar char="•"/>
            </a:pPr>
            <a:r>
              <a:rPr lang="en-US" sz="1400" dirty="0" smtClean="0"/>
              <a:t>123-101-08 on </a:t>
            </a:r>
            <a:r>
              <a:rPr lang="en-US" sz="1400" dirty="0" err="1" smtClean="0"/>
              <a:t>Gonowabie</a:t>
            </a:r>
            <a:endParaRPr lang="en-US" sz="1400" dirty="0" smtClean="0"/>
          </a:p>
          <a:p>
            <a:pPr marL="742950" lvl="1" indent="-285750">
              <a:buFont typeface="Arial" panose="020B0604020202020204" pitchFamily="34" charset="0"/>
              <a:buChar char="•"/>
            </a:pPr>
            <a:endParaRPr lang="en-US" sz="1400" dirty="0"/>
          </a:p>
        </p:txBody>
      </p:sp>
      <p:sp>
        <p:nvSpPr>
          <p:cNvPr id="54" name="TextBox 53"/>
          <p:cNvSpPr txBox="1"/>
          <p:nvPr/>
        </p:nvSpPr>
        <p:spPr>
          <a:xfrm>
            <a:off x="7756432" y="2984883"/>
            <a:ext cx="274434" cy="307777"/>
          </a:xfrm>
          <a:prstGeom prst="rect">
            <a:avLst/>
          </a:prstGeom>
          <a:noFill/>
        </p:spPr>
        <p:txBody>
          <a:bodyPr wrap="none" rtlCol="0">
            <a:spAutoFit/>
          </a:bodyPr>
          <a:lstStyle/>
          <a:p>
            <a:r>
              <a:rPr lang="en-US" sz="700" i="1" dirty="0" smtClean="0"/>
              <a:t>1-</a:t>
            </a:r>
          </a:p>
          <a:p>
            <a:r>
              <a:rPr lang="en-US" sz="700" i="1" dirty="0" smtClean="0"/>
              <a:t>03</a:t>
            </a:r>
            <a:endParaRPr lang="en-US" sz="700" i="1" dirty="0"/>
          </a:p>
        </p:txBody>
      </p:sp>
      <p:sp>
        <p:nvSpPr>
          <p:cNvPr id="55" name="TextBox 54"/>
          <p:cNvSpPr txBox="1"/>
          <p:nvPr/>
        </p:nvSpPr>
        <p:spPr>
          <a:xfrm>
            <a:off x="9902858" y="1893914"/>
            <a:ext cx="479618" cy="169277"/>
          </a:xfrm>
          <a:prstGeom prst="rect">
            <a:avLst/>
          </a:prstGeom>
          <a:noFill/>
        </p:spPr>
        <p:txBody>
          <a:bodyPr wrap="none" rtlCol="0">
            <a:spAutoFit/>
          </a:bodyPr>
          <a:lstStyle/>
          <a:p>
            <a:r>
              <a:rPr lang="en-US" sz="500" dirty="0" smtClean="0"/>
              <a:t>123-101-01</a:t>
            </a:r>
            <a:endParaRPr lang="en-US" sz="500" dirty="0"/>
          </a:p>
        </p:txBody>
      </p:sp>
    </p:spTree>
    <p:extLst>
      <p:ext uri="{BB962C8B-B14F-4D97-AF65-F5344CB8AC3E}">
        <p14:creationId xmlns:p14="http://schemas.microsoft.com/office/powerpoint/2010/main" val="1534528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299" y="390525"/>
            <a:ext cx="11277601" cy="4770537"/>
          </a:xfrm>
          <a:prstGeom prst="rect">
            <a:avLst/>
          </a:prstGeom>
          <a:noFill/>
        </p:spPr>
        <p:txBody>
          <a:bodyPr wrap="square" rtlCol="0">
            <a:spAutoFit/>
          </a:bodyPr>
          <a:lstStyle/>
          <a:p>
            <a:r>
              <a:rPr lang="en-US" sz="2800" b="1" u="sng" dirty="0" smtClean="0"/>
              <a:t>No </a:t>
            </a:r>
            <a:r>
              <a:rPr lang="en-US" sz="2800" b="1" u="sng" dirty="0"/>
              <a:t>Detriment</a:t>
            </a:r>
          </a:p>
          <a:p>
            <a:pPr marL="457200" indent="-457200">
              <a:buFont typeface="Arial" panose="020B0604020202020204" pitchFamily="34" charset="0"/>
              <a:buChar char="•"/>
            </a:pPr>
            <a:r>
              <a:rPr lang="en-US" sz="2000" dirty="0" smtClean="0"/>
              <a:t>The US Forest Service has agreed that mitigation measures will eliminate impact on their property</a:t>
            </a:r>
          </a:p>
          <a:p>
            <a:pPr marL="457200" indent="-457200">
              <a:buFont typeface="Arial" panose="020B0604020202020204" pitchFamily="34" charset="0"/>
              <a:buChar char="•"/>
            </a:pPr>
            <a:r>
              <a:rPr lang="en-US" sz="2000" dirty="0" smtClean="0"/>
              <a:t>There is no impact to other neighbors and the addition is screened by existing foliage from both the highway and Lake Tahoe</a:t>
            </a:r>
          </a:p>
          <a:p>
            <a:pPr marL="457200" indent="-457200">
              <a:buFont typeface="Arial" panose="020B0604020202020204" pitchFamily="34" charset="0"/>
              <a:buChar char="•"/>
            </a:pPr>
            <a:endParaRPr lang="en-US" sz="2000" dirty="0"/>
          </a:p>
          <a:p>
            <a:r>
              <a:rPr lang="en-US" sz="2800" b="1" u="sng" dirty="0"/>
              <a:t>Conclusion</a:t>
            </a:r>
          </a:p>
          <a:p>
            <a:pPr marL="342900" indent="-342900">
              <a:buFont typeface="Arial" panose="020B0604020202020204" pitchFamily="34" charset="0"/>
              <a:buChar char="•"/>
            </a:pPr>
            <a:r>
              <a:rPr lang="en-US" sz="2000" dirty="0"/>
              <a:t>When considering the change in the front property line, we are only requesting a variance to the north side setback of 1.22’ for the wall of the elevator shaft, which is a reasonable accommodation under the fair housing </a:t>
            </a:r>
            <a:r>
              <a:rPr lang="en-US" sz="2000" dirty="0" smtClean="0"/>
              <a:t>act</a:t>
            </a:r>
          </a:p>
          <a:p>
            <a:pPr marL="342900" indent="-342900">
              <a:buFont typeface="Arial" panose="020B0604020202020204" pitchFamily="34" charset="0"/>
              <a:buChar char="•"/>
            </a:pPr>
            <a:r>
              <a:rPr lang="en-US" sz="2000" dirty="0" smtClean="0"/>
              <a:t>There are no other means to reasonably accommodate the addition of an elevator that is recommended by the applicant’s physician</a:t>
            </a:r>
            <a:endParaRPr lang="en-US" sz="2000" dirty="0"/>
          </a:p>
          <a:p>
            <a:pPr marL="342900" indent="-342900">
              <a:buFont typeface="Arial" panose="020B0604020202020204" pitchFamily="34" charset="0"/>
              <a:buChar char="•"/>
            </a:pPr>
            <a:r>
              <a:rPr lang="en-US" sz="2000" dirty="0" smtClean="0"/>
              <a:t>All required findings can be met as illustrated above and on the previous slides</a:t>
            </a:r>
            <a:endParaRPr lang="en-US" sz="2000" dirty="0"/>
          </a:p>
          <a:p>
            <a:pPr marL="457200" indent="-457200">
              <a:buFont typeface="Arial" panose="020B0604020202020204" pitchFamily="34" charset="0"/>
              <a:buChar char="•"/>
            </a:pPr>
            <a:endParaRPr lang="en-US" sz="2000" dirty="0"/>
          </a:p>
          <a:p>
            <a:endParaRPr lang="en-US" sz="2800" dirty="0"/>
          </a:p>
        </p:txBody>
      </p:sp>
    </p:spTree>
    <p:extLst>
      <p:ext uri="{BB962C8B-B14F-4D97-AF65-F5344CB8AC3E}">
        <p14:creationId xmlns:p14="http://schemas.microsoft.com/office/powerpoint/2010/main" val="707187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484" y="0"/>
            <a:ext cx="9567031" cy="6858000"/>
          </a:xfrm>
          <a:prstGeom prst="rect">
            <a:avLst/>
          </a:prstGeom>
        </p:spPr>
      </p:pic>
    </p:spTree>
    <p:extLst>
      <p:ext uri="{BB962C8B-B14F-4D97-AF65-F5344CB8AC3E}">
        <p14:creationId xmlns:p14="http://schemas.microsoft.com/office/powerpoint/2010/main" val="2908708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446" y="353646"/>
            <a:ext cx="9756531" cy="6504354"/>
          </a:xfrm>
          <a:prstGeom prst="rect">
            <a:avLst/>
          </a:prstGeom>
        </p:spPr>
      </p:pic>
      <p:sp>
        <p:nvSpPr>
          <p:cNvPr id="3" name="TextBox 2"/>
          <p:cNvSpPr txBox="1"/>
          <p:nvPr/>
        </p:nvSpPr>
        <p:spPr>
          <a:xfrm>
            <a:off x="0" y="117981"/>
            <a:ext cx="12192000" cy="369332"/>
          </a:xfrm>
          <a:prstGeom prst="rect">
            <a:avLst/>
          </a:prstGeom>
          <a:noFill/>
        </p:spPr>
        <p:txBody>
          <a:bodyPr wrap="square" rtlCol="0">
            <a:spAutoFit/>
          </a:bodyPr>
          <a:lstStyle/>
          <a:p>
            <a:r>
              <a:rPr lang="en-US" u="sng" dirty="0" smtClean="0"/>
              <a:t>Full slope analysis map prepared by Webb Land Surveying, Inc.:</a:t>
            </a:r>
            <a:endParaRPr lang="en-US" u="sng" dirty="0"/>
          </a:p>
        </p:txBody>
      </p:sp>
      <p:sp>
        <p:nvSpPr>
          <p:cNvPr id="4" name="Rectangle 3"/>
          <p:cNvSpPr/>
          <p:nvPr/>
        </p:nvSpPr>
        <p:spPr>
          <a:xfrm>
            <a:off x="963561" y="513143"/>
            <a:ext cx="9393777" cy="624933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6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6777" y="0"/>
            <a:ext cx="7538445" cy="6858000"/>
          </a:xfrm>
          <a:prstGeom prst="rect">
            <a:avLst/>
          </a:prstGeom>
        </p:spPr>
      </p:pic>
      <p:sp>
        <p:nvSpPr>
          <p:cNvPr id="3" name="TextBox 2"/>
          <p:cNvSpPr txBox="1"/>
          <p:nvPr/>
        </p:nvSpPr>
        <p:spPr>
          <a:xfrm>
            <a:off x="0" y="78658"/>
            <a:ext cx="12192000" cy="369332"/>
          </a:xfrm>
          <a:prstGeom prst="rect">
            <a:avLst/>
          </a:prstGeom>
          <a:noFill/>
        </p:spPr>
        <p:txBody>
          <a:bodyPr wrap="square" rtlCol="0">
            <a:spAutoFit/>
          </a:bodyPr>
          <a:lstStyle/>
          <a:p>
            <a:r>
              <a:rPr lang="en-US" u="sng" dirty="0" smtClean="0"/>
              <a:t>Zoomed in snapshot of slope analysis map:</a:t>
            </a:r>
            <a:r>
              <a:rPr lang="en-US" dirty="0" smtClean="0"/>
              <a:t> </a:t>
            </a:r>
            <a:endParaRPr lang="en-US" dirty="0"/>
          </a:p>
        </p:txBody>
      </p:sp>
    </p:spTree>
    <p:extLst>
      <p:ext uri="{BB962C8B-B14F-4D97-AF65-F5344CB8AC3E}">
        <p14:creationId xmlns:p14="http://schemas.microsoft.com/office/powerpoint/2010/main" val="639033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4066" y="0"/>
            <a:ext cx="6468177" cy="299000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3" y="0"/>
            <a:ext cx="5839003" cy="6448926"/>
          </a:xfrm>
          <a:prstGeom prst="rect">
            <a:avLst/>
          </a:prstGeom>
        </p:spPr>
      </p:pic>
      <p:pic>
        <p:nvPicPr>
          <p:cNvPr id="2" name="Picture 1"/>
          <p:cNvPicPr>
            <a:picLocks noChangeAspect="1"/>
          </p:cNvPicPr>
          <p:nvPr/>
        </p:nvPicPr>
        <p:blipFill rotWithShape="1">
          <a:blip r:embed="rId4"/>
          <a:srcRect l="929" t="1739" r="2610" b="9702"/>
          <a:stretch/>
        </p:blipFill>
        <p:spPr>
          <a:xfrm>
            <a:off x="6007244" y="2531286"/>
            <a:ext cx="3994485" cy="4215865"/>
          </a:xfrm>
          <a:prstGeom prst="rect">
            <a:avLst/>
          </a:prstGeom>
        </p:spPr>
      </p:pic>
      <p:pic>
        <p:nvPicPr>
          <p:cNvPr id="6" name="Picture 5"/>
          <p:cNvPicPr>
            <a:picLocks noChangeAspect="1"/>
          </p:cNvPicPr>
          <p:nvPr/>
        </p:nvPicPr>
        <p:blipFill>
          <a:blip r:embed="rId5"/>
          <a:stretch>
            <a:fillRect/>
          </a:stretch>
        </p:blipFill>
        <p:spPr>
          <a:xfrm>
            <a:off x="10020689" y="2361357"/>
            <a:ext cx="1266825" cy="628650"/>
          </a:xfrm>
          <a:prstGeom prst="rect">
            <a:avLst/>
          </a:prstGeom>
        </p:spPr>
      </p:pic>
      <p:sp>
        <p:nvSpPr>
          <p:cNvPr id="4" name="Rectangle 3"/>
          <p:cNvSpPr/>
          <p:nvPr/>
        </p:nvSpPr>
        <p:spPr>
          <a:xfrm rot="5400000">
            <a:off x="5868056" y="2594520"/>
            <a:ext cx="4291820" cy="401344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9731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851" y="0"/>
            <a:ext cx="9009438" cy="5592278"/>
          </a:xfrm>
          <a:prstGeom prst="rect">
            <a:avLst/>
          </a:prstGeom>
        </p:spPr>
      </p:pic>
      <p:pic>
        <p:nvPicPr>
          <p:cNvPr id="4" name="Picture 3"/>
          <p:cNvPicPr>
            <a:picLocks noChangeAspect="1"/>
          </p:cNvPicPr>
          <p:nvPr/>
        </p:nvPicPr>
        <p:blipFill>
          <a:blip r:embed="rId3"/>
          <a:stretch>
            <a:fillRect/>
          </a:stretch>
        </p:blipFill>
        <p:spPr>
          <a:xfrm>
            <a:off x="420378" y="3146322"/>
            <a:ext cx="5704461" cy="3436374"/>
          </a:xfrm>
          <a:prstGeom prst="rect">
            <a:avLst/>
          </a:prstGeom>
        </p:spPr>
      </p:pic>
      <p:sp>
        <p:nvSpPr>
          <p:cNvPr id="5" name="TextBox 4"/>
          <p:cNvSpPr txBox="1"/>
          <p:nvPr/>
        </p:nvSpPr>
        <p:spPr>
          <a:xfrm>
            <a:off x="6538452" y="4680155"/>
            <a:ext cx="1268296" cy="261610"/>
          </a:xfrm>
          <a:prstGeom prst="rect">
            <a:avLst/>
          </a:prstGeom>
          <a:noFill/>
        </p:spPr>
        <p:txBody>
          <a:bodyPr wrap="none" rtlCol="0">
            <a:spAutoFit/>
          </a:bodyPr>
          <a:lstStyle/>
          <a:p>
            <a:r>
              <a:rPr lang="en-US" sz="1050" dirty="0" smtClean="0"/>
              <a:t>SOUTH ELEVATION</a:t>
            </a:r>
            <a:endParaRPr lang="en-US" sz="1050" dirty="0"/>
          </a:p>
        </p:txBody>
      </p:sp>
      <p:sp>
        <p:nvSpPr>
          <p:cNvPr id="6" name="TextBox 5"/>
          <p:cNvSpPr txBox="1"/>
          <p:nvPr/>
        </p:nvSpPr>
        <p:spPr>
          <a:xfrm>
            <a:off x="678426" y="412955"/>
            <a:ext cx="3631107" cy="1477328"/>
          </a:xfrm>
          <a:prstGeom prst="rect">
            <a:avLst/>
          </a:prstGeom>
          <a:noFill/>
        </p:spPr>
        <p:txBody>
          <a:bodyPr wrap="square" rtlCol="0">
            <a:spAutoFit/>
          </a:bodyPr>
          <a:lstStyle/>
          <a:p>
            <a:r>
              <a:rPr lang="en-US" dirty="0" smtClean="0"/>
              <a:t>If elevator was located on south side, it is approx. 41’.</a:t>
            </a:r>
            <a:r>
              <a:rPr lang="en-US" dirty="0"/>
              <a:t> </a:t>
            </a:r>
            <a:r>
              <a:rPr lang="en-US" dirty="0" smtClean="0"/>
              <a:t> This is 7’ higher than on the north side and above TRPA allowable height.  See email from TRPA below:</a:t>
            </a:r>
            <a:endParaRPr lang="en-US" dirty="0"/>
          </a:p>
        </p:txBody>
      </p:sp>
      <p:sp>
        <p:nvSpPr>
          <p:cNvPr id="10" name="Rectangle 9"/>
          <p:cNvSpPr/>
          <p:nvPr/>
        </p:nvSpPr>
        <p:spPr>
          <a:xfrm>
            <a:off x="420377" y="3146322"/>
            <a:ext cx="5704461" cy="357211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5918200" y="0"/>
            <a:ext cx="0" cy="28448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826000" y="0"/>
            <a:ext cx="0" cy="28448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611533" y="0"/>
            <a:ext cx="0" cy="28448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50419" y="28975"/>
            <a:ext cx="1067781" cy="307777"/>
          </a:xfrm>
          <a:prstGeom prst="rect">
            <a:avLst/>
          </a:prstGeom>
          <a:noFill/>
        </p:spPr>
        <p:txBody>
          <a:bodyPr wrap="square" rtlCol="0">
            <a:spAutoFit/>
          </a:bodyPr>
          <a:lstStyle/>
          <a:p>
            <a:r>
              <a:rPr lang="en-US" sz="1400" dirty="0" smtClean="0"/>
              <a:t>SEGMENT 1</a:t>
            </a:r>
            <a:endParaRPr lang="en-US" sz="1400" dirty="0"/>
          </a:p>
        </p:txBody>
      </p:sp>
      <p:sp>
        <p:nvSpPr>
          <p:cNvPr id="16" name="TextBox 15"/>
          <p:cNvSpPr txBox="1"/>
          <p:nvPr/>
        </p:nvSpPr>
        <p:spPr>
          <a:xfrm>
            <a:off x="6218766" y="28975"/>
            <a:ext cx="1043363" cy="307777"/>
          </a:xfrm>
          <a:prstGeom prst="rect">
            <a:avLst/>
          </a:prstGeom>
          <a:noFill/>
        </p:spPr>
        <p:txBody>
          <a:bodyPr wrap="none" rtlCol="0">
            <a:spAutoFit/>
          </a:bodyPr>
          <a:lstStyle/>
          <a:p>
            <a:r>
              <a:rPr lang="en-US" sz="1400" dirty="0" smtClean="0"/>
              <a:t>SEGMENT 2</a:t>
            </a:r>
            <a:endParaRPr lang="en-US" sz="1400" dirty="0"/>
          </a:p>
        </p:txBody>
      </p:sp>
      <p:cxnSp>
        <p:nvCxnSpPr>
          <p:cNvPr id="18" name="Straight Connector 17"/>
          <p:cNvCxnSpPr/>
          <p:nvPr/>
        </p:nvCxnSpPr>
        <p:spPr>
          <a:xfrm flipV="1">
            <a:off x="7197193" y="184751"/>
            <a:ext cx="424128" cy="113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85379" y="184751"/>
            <a:ext cx="49159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826000" y="184751"/>
            <a:ext cx="104775"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16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385799" y="505604"/>
            <a:ext cx="5297285" cy="6858000"/>
          </a:xfrm>
          <a:prstGeom prst="rect">
            <a:avLst/>
          </a:prstGeom>
        </p:spPr>
      </p:pic>
      <p:sp>
        <p:nvSpPr>
          <p:cNvPr id="3" name="TextBox 2"/>
          <p:cNvSpPr txBox="1"/>
          <p:nvPr/>
        </p:nvSpPr>
        <p:spPr>
          <a:xfrm>
            <a:off x="514350" y="362631"/>
            <a:ext cx="11296650" cy="923330"/>
          </a:xfrm>
          <a:prstGeom prst="rect">
            <a:avLst/>
          </a:prstGeom>
          <a:noFill/>
        </p:spPr>
        <p:txBody>
          <a:bodyPr wrap="square" rtlCol="0">
            <a:spAutoFit/>
          </a:bodyPr>
          <a:lstStyle/>
          <a:p>
            <a:r>
              <a:rPr lang="en-US" dirty="0" smtClean="0"/>
              <a:t>TRPA is allowing a portion of the house under the driveway to be considered as the 1</a:t>
            </a:r>
            <a:r>
              <a:rPr lang="en-US" baseline="30000" dirty="0" smtClean="0"/>
              <a:t>st</a:t>
            </a:r>
            <a:r>
              <a:rPr lang="en-US" dirty="0" smtClean="0"/>
              <a:t> segment, even though it is not seen from the road.  They are doing this to accommodate getting the elevator on the north side to work with their height requirements on this exceptionally steep lot.</a:t>
            </a:r>
            <a:endParaRPr lang="en-US" dirty="0"/>
          </a:p>
        </p:txBody>
      </p:sp>
    </p:spTree>
    <p:extLst>
      <p:ext uri="{BB962C8B-B14F-4D97-AF65-F5344CB8AC3E}">
        <p14:creationId xmlns:p14="http://schemas.microsoft.com/office/powerpoint/2010/main" val="2677929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413349" y="-570035"/>
            <a:ext cx="6237165" cy="8071625"/>
          </a:xfrm>
          <a:prstGeom prst="rect">
            <a:avLst/>
          </a:prstGeom>
        </p:spPr>
      </p:pic>
      <p:sp>
        <p:nvSpPr>
          <p:cNvPr id="3" name="TextBox 2"/>
          <p:cNvSpPr txBox="1"/>
          <p:nvPr/>
        </p:nvSpPr>
        <p:spPr>
          <a:xfrm>
            <a:off x="3905026" y="4765"/>
            <a:ext cx="1181221" cy="369332"/>
          </a:xfrm>
          <a:prstGeom prst="rect">
            <a:avLst/>
          </a:prstGeom>
          <a:noFill/>
        </p:spPr>
        <p:txBody>
          <a:bodyPr wrap="none" rtlCol="0">
            <a:spAutoFit/>
          </a:bodyPr>
          <a:lstStyle/>
          <a:p>
            <a:r>
              <a:rPr lang="en-US" dirty="0" smtClean="0"/>
              <a:t>Segment 1</a:t>
            </a:r>
            <a:endParaRPr lang="en-US" dirty="0"/>
          </a:p>
        </p:txBody>
      </p:sp>
      <p:sp>
        <p:nvSpPr>
          <p:cNvPr id="4" name="TextBox 3"/>
          <p:cNvSpPr txBox="1"/>
          <p:nvPr/>
        </p:nvSpPr>
        <p:spPr>
          <a:xfrm>
            <a:off x="5690795" y="11316"/>
            <a:ext cx="1181221" cy="369332"/>
          </a:xfrm>
          <a:prstGeom prst="rect">
            <a:avLst/>
          </a:prstGeom>
          <a:noFill/>
        </p:spPr>
        <p:txBody>
          <a:bodyPr wrap="none" rtlCol="0">
            <a:spAutoFit/>
          </a:bodyPr>
          <a:lstStyle/>
          <a:p>
            <a:r>
              <a:rPr lang="en-US" dirty="0" smtClean="0"/>
              <a:t>Segment 2</a:t>
            </a:r>
            <a:endParaRPr lang="en-US" dirty="0"/>
          </a:p>
        </p:txBody>
      </p:sp>
      <p:cxnSp>
        <p:nvCxnSpPr>
          <p:cNvPr id="6" name="Straight Arrow Connector 5"/>
          <p:cNvCxnSpPr/>
          <p:nvPr/>
        </p:nvCxnSpPr>
        <p:spPr>
          <a:xfrm flipH="1" flipV="1">
            <a:off x="3711388" y="333483"/>
            <a:ext cx="1861073" cy="107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773495" y="355893"/>
            <a:ext cx="1041371" cy="1820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842535" y="962526"/>
            <a:ext cx="1591053" cy="96252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433588" y="531438"/>
            <a:ext cx="1296526" cy="553998"/>
          </a:xfrm>
          <a:prstGeom prst="rect">
            <a:avLst/>
          </a:prstGeom>
          <a:solidFill>
            <a:schemeClr val="bg1"/>
          </a:solidFill>
        </p:spPr>
        <p:txBody>
          <a:bodyPr wrap="square" rtlCol="0">
            <a:spAutoFit/>
          </a:bodyPr>
          <a:lstStyle/>
          <a:p>
            <a:r>
              <a:rPr lang="en-US" sz="1000" b="1" dirty="0" smtClean="0">
                <a:solidFill>
                  <a:srgbClr val="FF0000"/>
                </a:solidFill>
              </a:rPr>
              <a:t>WALL IS 1.22’</a:t>
            </a:r>
          </a:p>
          <a:p>
            <a:r>
              <a:rPr lang="en-US" sz="1000" b="1" dirty="0" smtClean="0">
                <a:solidFill>
                  <a:srgbClr val="FF0000"/>
                </a:solidFill>
              </a:rPr>
              <a:t>FROM PL and NOT IN THE FRONT SETBACK</a:t>
            </a:r>
            <a:endParaRPr lang="en-US" sz="1000" b="1" dirty="0">
              <a:solidFill>
                <a:srgbClr val="FF0000"/>
              </a:solidFill>
            </a:endParaRPr>
          </a:p>
        </p:txBody>
      </p:sp>
    </p:spTree>
    <p:extLst>
      <p:ext uri="{BB962C8B-B14F-4D97-AF65-F5344CB8AC3E}">
        <p14:creationId xmlns:p14="http://schemas.microsoft.com/office/powerpoint/2010/main" val="3330554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309" y="0"/>
            <a:ext cx="10087382" cy="6858000"/>
          </a:xfrm>
          <a:prstGeom prst="rect">
            <a:avLst/>
          </a:prstGeom>
        </p:spPr>
      </p:pic>
    </p:spTree>
    <p:extLst>
      <p:ext uri="{BB962C8B-B14F-4D97-AF65-F5344CB8AC3E}">
        <p14:creationId xmlns:p14="http://schemas.microsoft.com/office/powerpoint/2010/main" val="3745847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837</TotalTime>
  <Words>631</Words>
  <Application>Microsoft Office PowerPoint</Application>
  <PresentationFormat>Widescreen</PresentationFormat>
  <Paragraphs>56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SGYO – Yount Elevator Addition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FPSN Snyder Appeal</dc:title>
  <dc:creator>Elise Fett</dc:creator>
  <cp:lastModifiedBy>Elise Fett</cp:lastModifiedBy>
  <cp:revision>78</cp:revision>
  <cp:lastPrinted>2018-12-04T23:07:29Z</cp:lastPrinted>
  <dcterms:created xsi:type="dcterms:W3CDTF">2017-04-10T18:22:55Z</dcterms:created>
  <dcterms:modified xsi:type="dcterms:W3CDTF">2018-12-05T20:45:21Z</dcterms:modified>
</cp:coreProperties>
</file>